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unito" panose="020B0604020202020204" charset="-52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20452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e44aa49af5_2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e44aa49af5_2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e44aa49af5_2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e44aa49af5_2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e44aa49af5_2_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e44aa49af5_2_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e44aa49af5_2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e44aa49af5_2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e44aa49af5_2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e44aa49af5_2_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e44aa49af5_2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e44aa49af5_2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e44aa49af5_2_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e44aa49af5_2_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e44aa49af5_2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e44aa49af5_2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143000" y="1439025"/>
            <a:ext cx="6631500" cy="15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>
                <a:latin typeface="Times New Roman"/>
                <a:ea typeface="Times New Roman"/>
                <a:cs typeface="Times New Roman"/>
                <a:sym typeface="Times New Roman"/>
              </a:rPr>
              <a:t>Соціально-економічні права людини:</a:t>
            </a:r>
            <a:endParaRPr sz="29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>
                <a:latin typeface="Times New Roman"/>
                <a:ea typeface="Times New Roman"/>
                <a:cs typeface="Times New Roman"/>
                <a:sym typeface="Times New Roman"/>
              </a:rPr>
              <a:t>європейські тренди та виклики воєнного часу</a:t>
            </a:r>
            <a:endParaRPr sz="5500" b="1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4514700" y="3409325"/>
            <a:ext cx="40650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ru" sz="105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Устименко В.А.</a:t>
            </a:r>
            <a:endParaRPr sz="105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ru" sz="105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доктор юридичних наук, професор,</a:t>
            </a:r>
            <a:endParaRPr sz="105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ru" sz="105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член-кореспондент НАН України</a:t>
            </a:r>
            <a:endParaRPr sz="105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ru" sz="105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Заслужений юрист України</a:t>
            </a:r>
            <a:endParaRPr sz="105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ru" sz="105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член Президії НАН України</a:t>
            </a:r>
            <a:endParaRPr sz="105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ru" sz="105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ДУ «ІЕПД імені В.К.Мамутова НАН України»</a:t>
            </a:r>
            <a:endParaRPr sz="105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1025" b="1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480900"/>
            <a:ext cx="7505700" cy="954600"/>
          </a:xfrm>
          <a:prstGeom prst="rect">
            <a:avLst/>
          </a:prstGeom>
          <a:solidFill>
            <a:schemeClr val="dk1"/>
          </a:solidFill>
          <a:ln w="76200" cap="flat" cmpd="sng">
            <a:solidFill>
              <a:srgbClr val="1F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Міжнародне закріплення соціальних та економічних прав</a:t>
            </a:r>
            <a:endParaRPr sz="25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478000" y="1765900"/>
            <a:ext cx="3999000" cy="267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" sz="1827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Загальна декларація прав людини, ухвалена Генеральною Асамблеєю Організації Об’єднаних Націй 10.12.1948 року</a:t>
            </a:r>
            <a:endParaRPr sz="1827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27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" sz="1827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Міжнародний пакт про економічні, соціальні і культурні права 16.12.1966 року</a:t>
            </a:r>
            <a:endParaRPr sz="1827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SzPts val="852"/>
              <a:buNone/>
            </a:pPr>
            <a:endParaRPr sz="1750"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1075" y="1952475"/>
            <a:ext cx="3680225" cy="23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680150" y="4662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1F33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Соціальні та економічні права відображені в рішеннях Конституційного Суду України:</a:t>
            </a:r>
            <a:endParaRPr sz="1900">
              <a:solidFill>
                <a:srgbClr val="1F333C"/>
              </a:solidFill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301825" y="1071300"/>
            <a:ext cx="5721900" cy="382871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1F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lang="ru" sz="16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Право власності на результати своєї інтелектуальної, творчої діяльності;</a:t>
            </a:r>
            <a:endParaRPr sz="1600" b="1" dirty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	Право на підприємницьку діяльність;</a:t>
            </a:r>
            <a:endParaRPr sz="1600" b="1" dirty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	Право на соціальний захист;</a:t>
            </a:r>
            <a:endParaRPr sz="1600" b="1" dirty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	Право на охорону здоров’я;</a:t>
            </a:r>
            <a:endParaRPr sz="1600" b="1" dirty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	Право на безпечне для життя та здоров’я довкілля;</a:t>
            </a:r>
            <a:endParaRPr sz="1600" b="1" dirty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	Право вільного доступу до інформації про стан довкілля;</a:t>
            </a:r>
            <a:endParaRPr sz="1600" b="1" dirty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	Право на освіту;</a:t>
            </a:r>
            <a:endParaRPr sz="1600" b="1" dirty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	Право на компенсацію збитків, завданих державою;</a:t>
            </a:r>
            <a:endParaRPr sz="1600" b="1" dirty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	Право знати свої права і обов’язки</a:t>
            </a:r>
            <a:endParaRPr sz="1600" b="1" dirty="0">
              <a:solidFill>
                <a:schemeClr val="accent1"/>
              </a:solidFill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9575" y="1232425"/>
            <a:ext cx="2716251" cy="3093649"/>
          </a:xfrm>
          <a:prstGeom prst="rect">
            <a:avLst/>
          </a:prstGeom>
          <a:noFill/>
          <a:ln w="9525" cap="flat" cmpd="sng">
            <a:solidFill>
              <a:srgbClr val="1F333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262100" y="666525"/>
            <a:ext cx="6366900" cy="8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6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Захист прав громадян в Європейському  суді  з прав людини</a:t>
            </a:r>
            <a:endParaRPr sz="246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080" b="1"/>
          </a:p>
        </p:txBody>
      </p:sp>
      <p:sp>
        <p:nvSpPr>
          <p:cNvPr id="149" name="Google Shape;149;p16"/>
          <p:cNvSpPr txBox="1"/>
          <p:nvPr/>
        </p:nvSpPr>
        <p:spPr>
          <a:xfrm>
            <a:off x="376950" y="1324200"/>
            <a:ext cx="4314000" cy="2538357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ru" sz="1900" dirty="0">
                <a:latin typeface="Times New Roman"/>
                <a:ea typeface="Times New Roman"/>
                <a:cs typeface="Times New Roman"/>
                <a:sym typeface="Times New Roman"/>
              </a:rPr>
              <a:t>сього заяв на 31.12.2021 – </a:t>
            </a:r>
            <a:r>
              <a:rPr lang="ru" sz="1900" dirty="0" smtClean="0">
                <a:latin typeface="Times New Roman"/>
                <a:ea typeface="Times New Roman"/>
                <a:cs typeface="Times New Roman"/>
                <a:sym typeface="Times New Roman"/>
              </a:rPr>
              <a:t>70 150</a:t>
            </a:r>
            <a:endParaRPr sz="19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dirty="0">
                <a:latin typeface="Times New Roman"/>
                <a:ea typeface="Times New Roman"/>
                <a:cs typeface="Times New Roman"/>
                <a:sym typeface="Times New Roman"/>
              </a:rPr>
              <a:t>Проти України – 11 372 (3 місце</a:t>
            </a:r>
            <a:r>
              <a:rPr lang="ru" sz="1900" dirty="0" smtClean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en-US" sz="19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" sz="1900" dirty="0">
                <a:latin typeface="Times New Roman"/>
                <a:ea typeface="Times New Roman"/>
                <a:cs typeface="Times New Roman"/>
                <a:sym typeface="Times New Roman"/>
              </a:rPr>
              <a:t>(на 01.01.2018 – 7 200)</a:t>
            </a:r>
            <a:endParaRPr sz="19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dirty="0" smtClean="0">
                <a:latin typeface="Times New Roman"/>
                <a:ea typeface="Times New Roman"/>
                <a:cs typeface="Times New Roman"/>
                <a:sym typeface="Times New Roman"/>
              </a:rPr>
              <a:t>Проти </a:t>
            </a:r>
            <a:r>
              <a:rPr lang="ru" sz="1900" dirty="0">
                <a:latin typeface="Times New Roman"/>
                <a:ea typeface="Times New Roman"/>
                <a:cs typeface="Times New Roman"/>
                <a:sym typeface="Times New Roman"/>
              </a:rPr>
              <a:t>рф – 17 013</a:t>
            </a:r>
            <a:endParaRPr sz="19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dirty="0">
                <a:latin typeface="Times New Roman"/>
                <a:ea typeface="Times New Roman"/>
                <a:cs typeface="Times New Roman"/>
                <a:sym typeface="Times New Roman"/>
              </a:rPr>
              <a:t>Проти Туреччини – 15 251</a:t>
            </a:r>
            <a:endParaRPr sz="19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dirty="0">
                <a:latin typeface="Times New Roman"/>
                <a:ea typeface="Times New Roman"/>
                <a:cs typeface="Times New Roman"/>
                <a:sym typeface="Times New Roman"/>
              </a:rPr>
              <a:t>За 10 останніх років Україна не виконала 67%% рішень ЄСПЛ</a:t>
            </a:r>
            <a:endParaRPr sz="19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975" y="2150450"/>
            <a:ext cx="4401526" cy="21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/>
        </p:nvSpPr>
        <p:spPr>
          <a:xfrm>
            <a:off x="364700" y="1676338"/>
            <a:ext cx="4854300" cy="21588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latin typeface="Times New Roman"/>
                <a:ea typeface="Times New Roman"/>
                <a:cs typeface="Times New Roman"/>
                <a:sym typeface="Times New Roman"/>
              </a:rPr>
              <a:t>Оборона</a:t>
            </a:r>
            <a:r>
              <a:rPr lang="ru" sz="1900">
                <a:latin typeface="Times New Roman"/>
                <a:ea typeface="Times New Roman"/>
                <a:cs typeface="Times New Roman"/>
                <a:sym typeface="Times New Roman"/>
              </a:rPr>
              <a:t> – 53,7%%   - збільшено у 4,1 рази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latin typeface="Times New Roman"/>
                <a:ea typeface="Times New Roman"/>
                <a:cs typeface="Times New Roman"/>
                <a:sym typeface="Times New Roman"/>
              </a:rPr>
              <a:t>Соціальний захист і соціальне забезпечення</a:t>
            </a:r>
            <a:r>
              <a:rPr lang="ru" sz="1900">
                <a:latin typeface="Times New Roman"/>
                <a:ea typeface="Times New Roman"/>
                <a:cs typeface="Times New Roman"/>
                <a:sym typeface="Times New Roman"/>
              </a:rPr>
              <a:t> – 15% - збільшено на 25,1%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latin typeface="Times New Roman"/>
                <a:ea typeface="Times New Roman"/>
                <a:cs typeface="Times New Roman"/>
                <a:sym typeface="Times New Roman"/>
              </a:rPr>
              <a:t>Громадський порядок, безпека, судова влада</a:t>
            </a:r>
            <a:r>
              <a:rPr lang="ru" sz="1900">
                <a:latin typeface="Times New Roman"/>
                <a:ea typeface="Times New Roman"/>
                <a:cs typeface="Times New Roman"/>
                <a:sym typeface="Times New Roman"/>
              </a:rPr>
              <a:t> – 12,4% - збільшено у 1,6 рази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latin typeface="Times New Roman"/>
                <a:ea typeface="Times New Roman"/>
                <a:cs typeface="Times New Roman"/>
                <a:sym typeface="Times New Roman"/>
              </a:rPr>
              <a:t>Охорона здоров’я</a:t>
            </a:r>
            <a:r>
              <a:rPr lang="ru" sz="1900">
                <a:latin typeface="Times New Roman"/>
                <a:ea typeface="Times New Roman"/>
                <a:cs typeface="Times New Roman"/>
                <a:sym typeface="Times New Roman"/>
              </a:rPr>
              <a:t> – 5% - зменшено на 2,5%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1597800" y="461300"/>
            <a:ext cx="59484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1F33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Структура видатків Державного бюджету України у порівнянні з 2022 роком</a:t>
            </a:r>
            <a:endParaRPr sz="2000">
              <a:solidFill>
                <a:srgbClr val="1F333C"/>
              </a:solidFill>
            </a:endParaRPr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9550" y="1565675"/>
            <a:ext cx="3511900" cy="23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>
            <a:spLocks noGrp="1"/>
          </p:cNvSpPr>
          <p:nvPr>
            <p:ph type="title"/>
          </p:nvPr>
        </p:nvSpPr>
        <p:spPr>
          <a:xfrm>
            <a:off x="799025" y="1452075"/>
            <a:ext cx="3979800" cy="2818500"/>
          </a:xfrm>
          <a:prstGeom prst="rect">
            <a:avLst/>
          </a:prstGeom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Станом на 01.03.2023 обліковується 389,3 тисяч рішень судів, що набрали законної сили, на виконання яких належить виплатити 42,9 млрд. грн.</a:t>
            </a:r>
            <a:endParaRPr sz="18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бюджеті Пенсійного фонду на ці цілі передбачено 360 млн. грн, що складає менше 1% загальної заборгованості.</a:t>
            </a:r>
            <a:endParaRPr sz="3240"/>
          </a:p>
        </p:txBody>
      </p:sp>
      <p:sp>
        <p:nvSpPr>
          <p:cNvPr id="163" name="Google Shape;163;p18"/>
          <p:cNvSpPr txBox="1"/>
          <p:nvPr/>
        </p:nvSpPr>
        <p:spPr>
          <a:xfrm>
            <a:off x="881800" y="391350"/>
            <a:ext cx="43875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Заборгованість Пенсійного Фонду України по рішенням судів</a:t>
            </a:r>
            <a:endParaRPr sz="19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625" y="1452063"/>
            <a:ext cx="3521075" cy="2818525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title"/>
          </p:nvPr>
        </p:nvSpPr>
        <p:spPr>
          <a:xfrm>
            <a:off x="1359900" y="440150"/>
            <a:ext cx="6424200" cy="9471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06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Розрахунки Мінсоцполітики щодо виплат на виконання рішень Конституційного Суду України</a:t>
            </a:r>
            <a:endParaRPr sz="206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500"/>
          </a:p>
        </p:txBody>
      </p:sp>
      <p:sp>
        <p:nvSpPr>
          <p:cNvPr id="170" name="Google Shape;170;p19"/>
          <p:cNvSpPr txBox="1">
            <a:spLocks noGrp="1"/>
          </p:cNvSpPr>
          <p:nvPr>
            <p:ph type="body" idx="2"/>
          </p:nvPr>
        </p:nvSpPr>
        <p:spPr>
          <a:xfrm>
            <a:off x="409350" y="1659999"/>
            <a:ext cx="8325300" cy="2990723"/>
          </a:xfrm>
          <a:prstGeom prst="rect">
            <a:avLst/>
          </a:prstGeom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49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lang="ru" sz="179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виконання Рішення Конституційного Суду України (далі – КСУ) від 07.10.2009 - № 25-рп/2009 – 25 млрд. грн;</a:t>
            </a:r>
            <a:endParaRPr sz="179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79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	на виконання Рішення КСУ від 13.12.2019 № 7-р (ІІ)/2019 – 1,7 млрд. грн;</a:t>
            </a:r>
            <a:endParaRPr sz="179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79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	на виконання Рішення КСУ від 17.07.2018 № 6-р/2018 – 40,4 млрд. грн;</a:t>
            </a:r>
            <a:endParaRPr sz="179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79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	на виконання Рішення КСУ від 18.02.2018 № 12-р/2018 – 0,6637 млрд. грн;</a:t>
            </a:r>
            <a:endParaRPr sz="179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79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	на виконання Рішення КСУ від 23.01.2020 № 1-р/2020 – 10,7 млрд. грн;</a:t>
            </a:r>
            <a:endParaRPr sz="179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79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	на виконання Рішення КСУ від 18.02.2020 № 2-р/2020 – 4,3 млрд. грн;</a:t>
            </a:r>
            <a:endParaRPr sz="179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79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	на виконання Рішення КСУ від 27.02.2020 № 3-р/2020 – 6,51 млрд. грн;</a:t>
            </a:r>
            <a:endParaRPr sz="179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79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	на виконання Рішення КСУ від 12.10.2022 № 7-р/ІІ/2022 – 3,9 млрд. грн</a:t>
            </a:r>
            <a:endParaRPr sz="179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endParaRPr sz="140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/>
        </p:nvSpPr>
        <p:spPr>
          <a:xfrm>
            <a:off x="741975" y="1194700"/>
            <a:ext cx="7884900" cy="2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latin typeface="Times New Roman"/>
                <a:ea typeface="Times New Roman"/>
                <a:cs typeface="Times New Roman"/>
                <a:sym typeface="Times New Roman"/>
              </a:rPr>
              <a:t>1)	Гарантії забезпечення соціальних та економічних прав безпосередньо пов’язані із спроможністю держави забезпечити такі права.</a:t>
            </a:r>
            <a:endParaRPr sz="1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latin typeface="Times New Roman"/>
                <a:ea typeface="Times New Roman"/>
                <a:cs typeface="Times New Roman"/>
                <a:sym typeface="Times New Roman"/>
              </a:rPr>
              <a:t>2)	Виклики воєнного часу знижують можливості держави щодо реалізації прав громадян у соціальній та економічній сфері.</a:t>
            </a:r>
            <a:endParaRPr sz="1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latin typeface="Times New Roman"/>
                <a:ea typeface="Times New Roman"/>
                <a:cs typeface="Times New Roman"/>
                <a:sym typeface="Times New Roman"/>
              </a:rPr>
              <a:t>3)	Дисбаланси обов’язків держави у соціальній сфері з огляду на пріоритети суспільства у воєнний час потребують наукового опрацювання і моделювання шляхів їх подолання.</a:t>
            </a:r>
            <a:endParaRPr sz="1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latin typeface="Times New Roman"/>
                <a:ea typeface="Times New Roman"/>
                <a:cs typeface="Times New Roman"/>
                <a:sym typeface="Times New Roman"/>
              </a:rPr>
              <a:t>4)	Виклики воєнного часу та повоєнного відновлення у сфері соціальних та економічних прав потребують корекції суспільного договору.</a:t>
            </a:r>
            <a:endParaRPr sz="1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Google Shape;175;p20"/>
          <p:cNvSpPr txBox="1"/>
          <p:nvPr/>
        </p:nvSpPr>
        <p:spPr>
          <a:xfrm>
            <a:off x="458370" y="505367"/>
            <a:ext cx="7884900" cy="48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ВИСНОВКИ</a:t>
            </a:r>
            <a:endParaRPr sz="17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ctrTitle"/>
          </p:nvPr>
        </p:nvSpPr>
        <p:spPr>
          <a:xfrm>
            <a:off x="1984450" y="2212678"/>
            <a:ext cx="5361300" cy="9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1F33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Дякую за увагу!</a:t>
            </a:r>
            <a:endParaRPr sz="3000" b="1">
              <a:solidFill>
                <a:srgbClr val="1F333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/>
          </a:p>
        </p:txBody>
      </p:sp>
      <p:pic>
        <p:nvPicPr>
          <p:cNvPr id="181" name="Google Shape;181;p21" descr="Ukraine GIF by AMC Brid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0550" y="2571750"/>
            <a:ext cx="2154600" cy="21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260</Words>
  <Application>Microsoft Office PowerPoint</Application>
  <PresentationFormat>Экран (16:9)</PresentationFormat>
  <Paragraphs>52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Calibri</vt:lpstr>
      <vt:lpstr>Nunito</vt:lpstr>
      <vt:lpstr>Shift</vt:lpstr>
      <vt:lpstr>Соціально-економічні права людини: європейські тренди та виклики воєнного часу</vt:lpstr>
      <vt:lpstr>Міжнародне закріплення соціальних та економічних прав </vt:lpstr>
      <vt:lpstr>Презентация PowerPoint</vt:lpstr>
      <vt:lpstr>Захист прав громадян в Європейському  суді  з прав людини </vt:lpstr>
      <vt:lpstr>Презентация PowerPoint</vt:lpstr>
      <vt:lpstr>Станом на 01.03.2023 обліковується 389,3 тисяч рішень судів, що набрали законної сили, на виконання яких належить виплатити 42,9 млрд. грн. В бюджеті Пенсійного фонду на ці цілі передбачено 360 млн. грн, що складає менше 1% загальної заборгованості.</vt:lpstr>
      <vt:lpstr>Розрахунки Мінсоцполітики щодо виплат на виконання рішень Конституційного Суду України </vt:lpstr>
      <vt:lpstr>Презентация PowerPoint</vt:lpstr>
      <vt:lpstr>Дякую за увагу!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Соціально-економічні права людини: європейські тренди та виклики воєнного часу</dc:title>
  <dc:creator>1</dc:creator>
  <cp:lastModifiedBy>1</cp:lastModifiedBy>
  <cp:revision>3</cp:revision>
  <dcterms:modified xsi:type="dcterms:W3CDTF">2023-06-27T11:38:43Z</dcterms:modified>
</cp:coreProperties>
</file>